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5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Gill Sans MT" panose="020B0502020104020203" pitchFamily="34" charset="0"/>
      <p:regular r:id="rId11"/>
      <p:bold r:id="rId12"/>
      <p:italic r:id="rId13"/>
      <p:boldItalic r:id="rId14"/>
    </p:embeddedFont>
    <p:embeddedFont>
      <p:font typeface="Instrument Sans Semi Bold" panose="020B0604020202020204" charset="0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6149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1335" y="962758"/>
            <a:ext cx="10364488" cy="3049717"/>
          </a:xfrm>
        </p:spPr>
        <p:txBody>
          <a:bodyPr bIns="0" anchor="b">
            <a:normAutofit/>
          </a:bodyPr>
          <a:lstStyle>
            <a:lvl1pPr algn="l">
              <a:defRPr sz="7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1336" y="4237446"/>
            <a:ext cx="10364486" cy="117314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160" b="0" cap="all" baseline="0">
                <a:solidFill>
                  <a:schemeClr val="tx1"/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9801" y="395169"/>
            <a:ext cx="5968698" cy="371041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5197" y="958767"/>
            <a:ext cx="973223" cy="60429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901336" y="4234250"/>
            <a:ext cx="1036448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00427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5507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26933" y="958768"/>
            <a:ext cx="1938890" cy="559186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3606" y="958768"/>
            <a:ext cx="9394596" cy="55918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1326933" y="958768"/>
            <a:ext cx="0" cy="559186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942421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54598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15720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44714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49750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64157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175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31428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7908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27067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5087" y="2107356"/>
            <a:ext cx="10371785" cy="2265540"/>
          </a:xfrm>
        </p:spPr>
        <p:txBody>
          <a:bodyPr anchor="b">
            <a:normAutofit/>
          </a:bodyPr>
          <a:lstStyle>
            <a:lvl1pPr algn="l"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5087" y="4567435"/>
            <a:ext cx="10356535" cy="1215515"/>
          </a:xfrm>
        </p:spPr>
        <p:txBody>
          <a:bodyPr tIns="91440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45087" y="4565982"/>
            <a:ext cx="103565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88081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9061" y="965867"/>
            <a:ext cx="11526762" cy="12711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6797" y="2413054"/>
            <a:ext cx="5574182" cy="41383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96525" y="2420812"/>
            <a:ext cx="5574182" cy="4129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838251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630" y="964996"/>
            <a:ext cx="11529193" cy="12675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6629" y="2423459"/>
            <a:ext cx="5574182" cy="9623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6629" y="3389124"/>
            <a:ext cx="5574182" cy="31733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94835" y="2427604"/>
            <a:ext cx="5574182" cy="9626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94835" y="3385790"/>
            <a:ext cx="5574182" cy="31648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769532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23895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67774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606" y="958768"/>
            <a:ext cx="3927719" cy="2696540"/>
          </a:xfrm>
        </p:spPr>
        <p:txBody>
          <a:bodyPr anchor="b">
            <a:normAutofit/>
          </a:bodyPr>
          <a:lstStyle>
            <a:lvl1pPr algn="l"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2457" y="958769"/>
            <a:ext cx="7214964" cy="559059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3606" y="3846590"/>
            <a:ext cx="3930016" cy="2697817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737936" y="3846589"/>
            <a:ext cx="3923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87205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8972865" y="578605"/>
            <a:ext cx="4889440" cy="617892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447" y="1355416"/>
            <a:ext cx="6638794" cy="2196701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49268" y="1347051"/>
            <a:ext cx="3349405" cy="463959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40395" y="3775191"/>
            <a:ext cx="6629285" cy="2404490"/>
          </a:xfrm>
        </p:spPr>
        <p:txBody>
          <a:bodyPr>
            <a:normAutofit/>
          </a:bodyPr>
          <a:lstStyle>
            <a:lvl1pPr marL="0" indent="0" algn="l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736859" y="6563828"/>
            <a:ext cx="6632821" cy="384148"/>
          </a:xfrm>
        </p:spPr>
        <p:txBody>
          <a:bodyPr/>
          <a:lstStyle>
            <a:lvl1pPr algn="l">
              <a:defRPr/>
            </a:lvl1pPr>
          </a:lstStyle>
          <a:p>
            <a:fld id="{35E72C73-2D91-4E12-BA25-F0AA0C03599B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36858" y="382369"/>
            <a:ext cx="6649205" cy="385117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736859" y="3772326"/>
            <a:ext cx="663282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052958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423372"/>
            <a:ext cx="14630400" cy="49271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7351776"/>
            <a:ext cx="14630400" cy="8915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41895" y="965423"/>
            <a:ext cx="11523930" cy="12590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1895" y="2418879"/>
            <a:ext cx="11523930" cy="414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4966" y="396445"/>
            <a:ext cx="4200858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1895" y="395169"/>
            <a:ext cx="7126603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6073" y="958767"/>
            <a:ext cx="973223" cy="6042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36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354096"/>
            <a:ext cx="146304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9812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  <p:sldLayoutId id="2147483768" r:id="rId18"/>
    <p:sldLayoutId id="2147483769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384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6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2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8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1120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Pest Recognition in Greenhouses Using Vision Technology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buNone/>
            </a:pP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Pest Classification Using Convolutional Neural Networks (CNN)</a:t>
            </a:r>
            <a:b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Objective: Classify pest species from images to support agricultural pest monitoring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None/>
            </a:pP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270040" y="5821561"/>
            <a:ext cx="81534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E3063"/>
                </a:solidFill>
                <a:latin typeface="Arial" panose="020B0604020202020204" pitchFamily="34" charset="0"/>
                <a:ea typeface="Instrument Sans Bold" pitchFamily="34" charset="-122"/>
                <a:cs typeface="Arial" panose="020B0604020202020204" pitchFamily="34" charset="0"/>
              </a:rPr>
              <a:t>PRIYA SIROHI | PRIYANKA KUMARI</a:t>
            </a:r>
          </a:p>
          <a:p>
            <a:pPr marL="0" indent="0" algn="l">
              <a:lnSpc>
                <a:spcPts val="3100"/>
              </a:lnSpc>
              <a:buNone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89" y="3161069"/>
            <a:ext cx="12409255" cy="4109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Dataset structured into 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train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and 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folders.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Each pest type has its own subfolder as label.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Total Classes: 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pest categories.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Images are real-world pest samples from greenhouse environments.</a:t>
            </a:r>
          </a:p>
          <a:p>
            <a:pPr algn="l">
              <a:spcBef>
                <a:spcPts val="1200"/>
              </a:spcBef>
              <a:spcAft>
                <a:spcPts val="600"/>
              </a:spcAft>
              <a:buNone/>
            </a:pP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Preprocessing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Images resized to 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128x128 pixels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Pixel values normalized to 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0-1 range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Labels assigned based on subfolder names.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Preprocessing ensures uniform input for model training.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296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Introduction to Vision Technology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80190" y="294251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2985016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2942511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Automated Pest Identification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7017306" y="378725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Computer vision enables automated pest identification. This technology enhances monitoring.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4"/>
          <p:cNvSpPr/>
          <p:nvPr/>
        </p:nvSpPr>
        <p:spPr>
          <a:xfrm>
            <a:off x="10171867" y="294251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6937" y="2985016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08983" y="2942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Integrated System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0908983" y="3432929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Integrates cameras, AI models, and analytics in real-time. Data processing is quick.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hape 7"/>
          <p:cNvSpPr/>
          <p:nvPr/>
        </p:nvSpPr>
        <p:spPr>
          <a:xfrm>
            <a:off x="6280190" y="608373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6126242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6083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Reduced Labor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7017306" y="657415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Reduces labor needs while increasing detection speed. Automation is key.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11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ARCHITECTURE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488883"/>
            <a:ext cx="1134070" cy="166985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68022" y="3206115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Base: </a:t>
            </a:r>
            <a:r>
              <a:rPr lang="en-IN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Convolutional Neural Network (CNN)</a:t>
            </a:r>
            <a:r>
              <a:rPr lang="en-IN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158734"/>
            <a:ext cx="1134070" cy="166985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268023" y="4195073"/>
            <a:ext cx="5760720" cy="1391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buNone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Layers used: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Convolution layers for feature extraction.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MaxPooling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layers for </a:t>
            </a:r>
            <a:r>
              <a:rPr lang="en-US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downsampling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Fully connected Dense layers for decision making.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Softmax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layer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for multi-class classification.</a:t>
            </a: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828586"/>
            <a:ext cx="1134070" cy="166985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268022" y="6545818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Output: Probability distribution across all pest classes.</a:t>
            </a:r>
          </a:p>
          <a:p>
            <a:pPr>
              <a:buNone/>
            </a:pP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6944"/>
            <a:ext cx="71025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4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Training Process</a:t>
            </a:r>
          </a:p>
          <a:p>
            <a:pPr marL="0" indent="0" algn="l">
              <a:lnSpc>
                <a:spcPts val="5550"/>
              </a:lnSpc>
              <a:buNone/>
            </a:pP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315885"/>
            <a:ext cx="3664863" cy="2749987"/>
          </a:xfrm>
          <a:prstGeom prst="roundRect">
            <a:avLst>
              <a:gd name="adj" fmla="val 7424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020604" y="3387447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Input: Preprocessed images and their corresponding labels.</a:t>
            </a:r>
          </a:p>
        </p:txBody>
      </p:sp>
      <p:sp>
        <p:nvSpPr>
          <p:cNvPr id="7" name="Shape 4"/>
          <p:cNvSpPr/>
          <p:nvPr/>
        </p:nvSpPr>
        <p:spPr>
          <a:xfrm>
            <a:off x="4685467" y="2315885"/>
            <a:ext cx="3664863" cy="2749987"/>
          </a:xfrm>
          <a:prstGeom prst="roundRect">
            <a:avLst>
              <a:gd name="adj" fmla="val 7424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12281" y="2542699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Learning through 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forward pass &amp; backpropagation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None/>
            </a:pP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912281" y="3387447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Training performed for limited 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epochs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due to computational constraints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93790" y="5292685"/>
            <a:ext cx="7556421" cy="1669852"/>
          </a:xfrm>
          <a:prstGeom prst="roundRect">
            <a:avLst>
              <a:gd name="adj" fmla="val 12225"/>
            </a:avLst>
          </a:prstGeom>
          <a:solidFill>
            <a:srgbClr val="CEE6FD"/>
          </a:solidFill>
          <a:ln/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Output: A trained .h5 model file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20604" y="6009918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5493"/>
            <a:ext cx="65928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4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 Evaluation</a:t>
            </a:r>
          </a:p>
          <a:p>
            <a:pPr marL="0" indent="0" algn="l">
              <a:lnSpc>
                <a:spcPts val="5550"/>
              </a:lnSpc>
              <a:buNone/>
            </a:pP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174081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87579" y="2239328"/>
            <a:ext cx="6367701" cy="1655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 depends on: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Dataset size.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Epoch count.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 complexity.</a:t>
            </a: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070747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587579" y="4070747"/>
            <a:ext cx="6762631" cy="15070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Current training shows: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Training Accuracy: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Moderate.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Test Accuracy: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Affected by undertraining and limited data.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967413"/>
            <a:ext cx="566976" cy="566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587579" y="5883830"/>
            <a:ext cx="67626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Occasional misclassification observed due to visual similarity between pests and insufficient samples.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6659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spcBef>
                <a:spcPts val="1200"/>
              </a:spcBef>
              <a:spcAft>
                <a:spcPts val="600"/>
              </a:spcAft>
            </a:pPr>
            <a:r>
              <a:rPr lang="en-IN" sz="4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Prediction Process</a:t>
            </a:r>
          </a:p>
        </p:txBody>
      </p:sp>
      <p:sp>
        <p:nvSpPr>
          <p:cNvPr id="4" name="Text 2"/>
          <p:cNvSpPr/>
          <p:nvPr/>
        </p:nvSpPr>
        <p:spPr>
          <a:xfrm>
            <a:off x="978039" y="3779996"/>
            <a:ext cx="378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New image undergoes the same preprocessing steps.</a:t>
            </a:r>
          </a:p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 outputs probability for each pest class</a:t>
            </a: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9937790" y="2605444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70307" y="325802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8"/>
          <p:cNvSpPr/>
          <p:nvPr/>
        </p:nvSpPr>
        <p:spPr>
          <a:xfrm>
            <a:off x="9937790" y="525839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Output can be visualized as percentage confidence per class.</a:t>
            </a:r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94533" y="59842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4D778E-4FAB-707E-CAE5-8D6492C31254}"/>
              </a:ext>
            </a:extLst>
          </p:cNvPr>
          <p:cNvSpPr txBox="1"/>
          <p:nvPr/>
        </p:nvSpPr>
        <p:spPr>
          <a:xfrm>
            <a:off x="8934450" y="2284689"/>
            <a:ext cx="54521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Class with 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highest probability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selected as prediction.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374"/>
            <a:ext cx="129503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Shape 1"/>
          <p:cNvSpPr/>
          <p:nvPr/>
        </p:nvSpPr>
        <p:spPr>
          <a:xfrm>
            <a:off x="793790" y="2440781"/>
            <a:ext cx="2173724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167" y="2894886"/>
            <a:ext cx="318968" cy="3986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194328" y="2866667"/>
            <a:ext cx="8587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CNN-based classification enables fast and scalable pest detection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name="adj" fmla="val 1339536"/>
            </a:avLst>
          </a:prstGeom>
          <a:solidFill>
            <a:srgbClr val="B4CCE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>
            <a:off x="793790" y="3861078"/>
            <a:ext cx="4347567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8089" y="4315182"/>
            <a:ext cx="318968" cy="39862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368171" y="4374594"/>
            <a:ext cx="68562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Early-stage model demonstrates potential despite limitations.</a:t>
            </a:r>
          </a:p>
        </p:txBody>
      </p:sp>
      <p:sp>
        <p:nvSpPr>
          <p:cNvPr id="12" name="Shape 8"/>
          <p:cNvSpPr/>
          <p:nvPr/>
        </p:nvSpPr>
        <p:spPr>
          <a:xfrm>
            <a:off x="5254704" y="5152787"/>
            <a:ext cx="8468558" cy="15240"/>
          </a:xfrm>
          <a:prstGeom prst="roundRect">
            <a:avLst>
              <a:gd name="adj" fmla="val 1339536"/>
            </a:avLst>
          </a:prstGeom>
          <a:solidFill>
            <a:srgbClr val="B4CCE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9"/>
          <p:cNvSpPr/>
          <p:nvPr/>
        </p:nvSpPr>
        <p:spPr>
          <a:xfrm>
            <a:off x="793790" y="5281374"/>
            <a:ext cx="6521410" cy="1669852"/>
          </a:xfrm>
          <a:prstGeom prst="roundRect">
            <a:avLst>
              <a:gd name="adj" fmla="val 1222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5011" y="5916930"/>
            <a:ext cx="318968" cy="39862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7614582" y="5753337"/>
            <a:ext cx="6067782" cy="1409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Future improvements: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More data, deeper networks, longer training.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Real-time and embedded solutions for smart agriculture.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32</TotalTime>
  <Words>366</Words>
  <Application>Microsoft Office PowerPoint</Application>
  <PresentationFormat>Custom</PresentationFormat>
  <Paragraphs>67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Instrument Sans Semi Bold</vt:lpstr>
      <vt:lpstr>Gill Sans MT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Priyanka Kumari</cp:lastModifiedBy>
  <cp:revision>3</cp:revision>
  <dcterms:created xsi:type="dcterms:W3CDTF">2025-04-16T15:20:37Z</dcterms:created>
  <dcterms:modified xsi:type="dcterms:W3CDTF">2025-04-16T15:53:25Z</dcterms:modified>
</cp:coreProperties>
</file>